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5" r:id="rId2"/>
    <p:sldId id="276" r:id="rId3"/>
    <p:sldId id="282" r:id="rId4"/>
    <p:sldId id="283" r:id="rId5"/>
    <p:sldId id="284" r:id="rId6"/>
    <p:sldId id="285" r:id="rId7"/>
    <p:sldId id="277" r:id="rId8"/>
    <p:sldId id="279" r:id="rId9"/>
    <p:sldId id="278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47" y="8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2026/5/19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9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uogu.com.cn/problem/U22450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uogu.com.cn/problem/B3647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>
            <p:custDataLst>
              <p:tags r:id="rId1"/>
            </p:custDataLst>
          </p:nvPr>
        </p:nvSpPr>
        <p:spPr>
          <a:xfrm>
            <a:off x="2630805" y="2637155"/>
            <a:ext cx="6741795" cy="90932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7" name="圆角矩形 6"/>
          <p:cNvSpPr/>
          <p:nvPr>
            <p:custDataLst>
              <p:tags r:id="rId2"/>
            </p:custDataLst>
          </p:nvPr>
        </p:nvSpPr>
        <p:spPr>
          <a:xfrm>
            <a:off x="2675255" y="3962400"/>
            <a:ext cx="6741795" cy="90932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8" name="圆角矩形 7"/>
          <p:cNvSpPr/>
          <p:nvPr>
            <p:custDataLst>
              <p:tags r:id="rId3"/>
            </p:custDataLst>
          </p:nvPr>
        </p:nvSpPr>
        <p:spPr>
          <a:xfrm>
            <a:off x="2675255" y="5269230"/>
            <a:ext cx="6741795" cy="90932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12240260" cy="91440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47955" y="149860"/>
            <a:ext cx="6668135" cy="5956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3.</a:t>
            </a:r>
            <a:r>
              <a:rPr lang="zh-CN" altLang="en-US" sz="3600">
                <a:solidFill>
                  <a:schemeClr val="bg1"/>
                </a:solidFill>
              </a:rPr>
              <a:t>最短路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068320" y="2849880"/>
            <a:ext cx="3747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</a:rPr>
              <a:t>2.Bellman-Ford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3088640" y="4144010"/>
            <a:ext cx="41770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</a:rPr>
              <a:t>3.spfa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147695" y="5462270"/>
            <a:ext cx="3406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</a:rPr>
              <a:t>4.Dijkstra</a:t>
            </a:r>
          </a:p>
        </p:txBody>
      </p:sp>
      <p:sp>
        <p:nvSpPr>
          <p:cNvPr id="17" name="圆角矩形 16"/>
          <p:cNvSpPr/>
          <p:nvPr>
            <p:custDataLst>
              <p:tags r:id="rId7"/>
            </p:custDataLst>
          </p:nvPr>
        </p:nvSpPr>
        <p:spPr>
          <a:xfrm>
            <a:off x="2675255" y="1320800"/>
            <a:ext cx="6741795" cy="90932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bg1"/>
              </a:solidFill>
            </a:endParaRPr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3088640" y="1591945"/>
            <a:ext cx="2110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bg1"/>
                </a:solidFill>
              </a:rPr>
              <a:t>1. floyd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-124460"/>
            <a:ext cx="12426950" cy="9664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1280" y="58420"/>
            <a:ext cx="7511415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3.1 floyd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62BB59D-E4C0-53BF-D8BD-B52179B43477}"/>
                  </a:ext>
                </a:extLst>
              </p:cNvPr>
              <p:cNvSpPr txBox="1"/>
              <p:nvPr/>
            </p:nvSpPr>
            <p:spPr>
              <a:xfrm>
                <a:off x="635000" y="1212850"/>
                <a:ext cx="805861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/>
                  <a:t>在介绍</a:t>
                </a:r>
                <a:r>
                  <a:rPr lang="en-US" altLang="zh-CN" dirty="0" err="1"/>
                  <a:t>floyd</a:t>
                </a:r>
                <a:r>
                  <a:rPr lang="zh-CN" altLang="en-US" dirty="0"/>
                  <a:t>求最短路之前，我们应当知道该算法的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时间复杂度</a:t>
                </a:r>
                <a:r>
                  <a:rPr lang="zh-CN" altLang="en-US" dirty="0"/>
                  <a:t>和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空间复杂度</a:t>
                </a:r>
                <a:r>
                  <a:rPr lang="zh-CN" altLang="en-US" dirty="0"/>
                  <a:t>：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zh-CN" altLang="en-US" dirty="0"/>
                  <a:t>时间复杂度 </a:t>
                </a:r>
                <a:r>
                  <a:rPr lang="en-US" altLang="zh-CN" dirty="0"/>
                  <a:t>: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b="1" dirty="0"/>
                  <a:t>   </a:t>
                </a:r>
                <a:r>
                  <a:rPr lang="en-US" altLang="zh-CN" dirty="0"/>
                  <a:t>		</a:t>
                </a:r>
                <a:r>
                  <a:rPr lang="zh-CN" altLang="en-US" dirty="0"/>
                  <a:t>空间复杂度 </a:t>
                </a:r>
                <a:r>
                  <a:rPr lang="en-US" altLang="zh-CN" dirty="0"/>
                  <a:t>: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b="1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62BB59D-E4C0-53BF-D8BD-B52179B43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0" y="1212850"/>
                <a:ext cx="8058616" cy="923330"/>
              </a:xfrm>
              <a:prstGeom prst="rect">
                <a:avLst/>
              </a:prstGeom>
              <a:blipFill>
                <a:blip r:embed="rId2"/>
                <a:stretch>
                  <a:fillRect l="-605" t="-3974" b="-105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E9FA9657-45BF-F56E-45FC-CE1776F68B28}"/>
              </a:ext>
            </a:extLst>
          </p:cNvPr>
          <p:cNvSpPr txBox="1"/>
          <p:nvPr/>
        </p:nvSpPr>
        <p:spPr>
          <a:xfrm>
            <a:off x="635000" y="3289300"/>
            <a:ext cx="815479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其次，我们应当了解该算法可以解决什么问题：</a:t>
            </a:r>
            <a:endParaRPr lang="en-US" altLang="zh-CN" dirty="0"/>
          </a:p>
          <a:p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对于图中带有</a:t>
            </a:r>
            <a:r>
              <a:rPr lang="zh-CN" altLang="en-US" dirty="0">
                <a:solidFill>
                  <a:srgbClr val="FF0000"/>
                </a:solidFill>
              </a:rPr>
              <a:t>负权边</a:t>
            </a:r>
            <a:r>
              <a:rPr lang="zh-CN" altLang="en-US" dirty="0"/>
              <a:t>的图求最短路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对于一个图需要不断访问</a:t>
            </a:r>
            <a:r>
              <a:rPr lang="zh-CN" altLang="en-US" dirty="0">
                <a:solidFill>
                  <a:srgbClr val="FF0000"/>
                </a:solidFill>
              </a:rPr>
              <a:t>新起点</a:t>
            </a:r>
            <a:r>
              <a:rPr lang="zh-CN" altLang="en-US" dirty="0"/>
              <a:t>求多次最短路（即多源最短路</a:t>
            </a:r>
            <a:r>
              <a:rPr lang="en-US" altLang="zh-CN" dirty="0"/>
              <a:t>/</a:t>
            </a:r>
            <a:r>
              <a:rPr lang="zh-CN" altLang="en-US" dirty="0"/>
              <a:t>全源最短路）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图的边界很小（即</a:t>
            </a:r>
            <a:r>
              <a:rPr lang="en-US" altLang="zh-CN" dirty="0"/>
              <a:t>n &lt;= 500</a:t>
            </a:r>
            <a:r>
              <a:rPr lang="zh-CN" altLang="en-US" dirty="0"/>
              <a:t>）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1737646-B46E-D8A3-B5CC-754063D777A2}"/>
              </a:ext>
            </a:extLst>
          </p:cNvPr>
          <p:cNvSpPr/>
          <p:nvPr/>
        </p:nvSpPr>
        <p:spPr>
          <a:xfrm>
            <a:off x="0" y="2533650"/>
            <a:ext cx="12192000" cy="3746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EEEF5-286D-1212-CCFE-A5DCC018D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A159ECC-7172-8F74-3218-62A9E6A68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650" y="4853658"/>
            <a:ext cx="580760" cy="65073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BCC64E0-538F-C99F-2807-83335DF17334}"/>
              </a:ext>
            </a:extLst>
          </p:cNvPr>
          <p:cNvSpPr/>
          <p:nvPr/>
        </p:nvSpPr>
        <p:spPr>
          <a:xfrm>
            <a:off x="0" y="-124460"/>
            <a:ext cx="12426950" cy="9664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8112700-387C-C96A-A10E-7C9336765655}"/>
              </a:ext>
            </a:extLst>
          </p:cNvPr>
          <p:cNvSpPr txBox="1"/>
          <p:nvPr/>
        </p:nvSpPr>
        <p:spPr>
          <a:xfrm>
            <a:off x="81280" y="58420"/>
            <a:ext cx="7511415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3.1 floyd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77D8553-AE86-54F2-3AAC-EBC608EC07F1}"/>
              </a:ext>
            </a:extLst>
          </p:cNvPr>
          <p:cNvSpPr txBox="1"/>
          <p:nvPr/>
        </p:nvSpPr>
        <p:spPr>
          <a:xfrm>
            <a:off x="888423" y="1397577"/>
            <a:ext cx="6442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接下来我们需要该最短路算法的前置知识：</a:t>
            </a:r>
            <a:r>
              <a:rPr lang="zh-CN" altLang="en-US" b="1" dirty="0"/>
              <a:t>动态规划</a:t>
            </a:r>
            <a:r>
              <a:rPr lang="zh-CN" altLang="en-US" dirty="0"/>
              <a:t>（即</a:t>
            </a:r>
            <a:r>
              <a:rPr lang="en-US" altLang="zh-CN" dirty="0" err="1"/>
              <a:t>dp</a:t>
            </a:r>
            <a:r>
              <a:rPr lang="zh-CN" altLang="en-US" dirty="0"/>
              <a:t>）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B946C6A-7BE7-A997-1AEB-19537730F705}"/>
              </a:ext>
            </a:extLst>
          </p:cNvPr>
          <p:cNvSpPr txBox="1"/>
          <p:nvPr/>
        </p:nvSpPr>
        <p:spPr>
          <a:xfrm>
            <a:off x="888423" y="1885949"/>
            <a:ext cx="757130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zh-CN" altLang="en-US" b="1" dirty="0"/>
              <a:t>内容</a:t>
            </a:r>
            <a:r>
              <a:rPr lang="zh-CN" altLang="en-US" dirty="0"/>
              <a:t>：</a:t>
            </a:r>
          </a:p>
          <a:p>
            <a:pPr lvl="1" fontAlgn="base"/>
            <a:r>
              <a:rPr lang="en-US" altLang="zh-CN" dirty="0"/>
              <a:t>DP </a:t>
            </a:r>
            <a:r>
              <a:rPr lang="zh-CN" altLang="en-US" dirty="0"/>
              <a:t>不是具体代码模板，而是一种对一个问题的转化</a:t>
            </a:r>
            <a:endParaRPr lang="en-US" altLang="zh-CN" dirty="0"/>
          </a:p>
          <a:p>
            <a:pPr lvl="1" fontAlgn="base"/>
            <a:r>
              <a:rPr lang="zh-CN" altLang="en-US" dirty="0"/>
              <a:t>任何 </a:t>
            </a:r>
            <a:r>
              <a:rPr lang="en-US" altLang="zh-CN" dirty="0"/>
              <a:t>DP </a:t>
            </a:r>
            <a:r>
              <a:rPr lang="zh-CN" altLang="en-US" dirty="0"/>
              <a:t>问题都包含三个核心概念：</a:t>
            </a:r>
          </a:p>
          <a:p>
            <a:pPr lvl="2" fontAlgn="base"/>
            <a:r>
              <a:rPr lang="zh-CN" altLang="en-US" b="1" dirty="0"/>
              <a:t>阶段</a:t>
            </a:r>
            <a:r>
              <a:rPr lang="zh-CN" altLang="en-US" dirty="0"/>
              <a:t>：问题按什么顺序被切片推进（规模、时间、个数</a:t>
            </a:r>
            <a:r>
              <a:rPr lang="en-US" altLang="zh-CN" dirty="0"/>
              <a:t>……</a:t>
            </a:r>
            <a:r>
              <a:rPr lang="zh-CN" altLang="en-US" dirty="0"/>
              <a:t>）</a:t>
            </a:r>
          </a:p>
          <a:p>
            <a:pPr lvl="2" fontAlgn="base"/>
            <a:r>
              <a:rPr lang="zh-CN" altLang="en-US" b="1" dirty="0"/>
              <a:t>状态</a:t>
            </a:r>
            <a:r>
              <a:rPr lang="zh-CN" altLang="en-US" dirty="0"/>
              <a:t>：每个阶段的一个</a:t>
            </a:r>
            <a:r>
              <a:rPr lang="en-US" altLang="zh-CN" dirty="0"/>
              <a:t>"</a:t>
            </a:r>
            <a:r>
              <a:rPr lang="zh-CN" altLang="en-US" dirty="0"/>
              <a:t>快照</a:t>
            </a:r>
            <a:r>
              <a:rPr lang="en-US" altLang="zh-CN" dirty="0"/>
              <a:t>"</a:t>
            </a:r>
            <a:r>
              <a:rPr lang="zh-CN" altLang="en-US" dirty="0"/>
              <a:t>，包含后续决策所需的全部信息</a:t>
            </a:r>
          </a:p>
          <a:p>
            <a:pPr lvl="2" fontAlgn="base"/>
            <a:r>
              <a:rPr lang="zh-CN" altLang="en-US" b="1" dirty="0"/>
              <a:t>转移</a:t>
            </a:r>
            <a:r>
              <a:rPr lang="zh-CN" altLang="en-US" dirty="0"/>
              <a:t>：从前一阶段（或几个状态）推导当前状态的规则</a:t>
            </a:r>
          </a:p>
          <a:p>
            <a:pPr lvl="1" fontAlgn="base"/>
            <a:r>
              <a:rPr lang="zh-CN" altLang="en-US" dirty="0"/>
              <a:t>以及一个重要特性前提：</a:t>
            </a:r>
            <a:endParaRPr lang="en-US" altLang="zh-CN" dirty="0"/>
          </a:p>
          <a:p>
            <a:pPr lvl="1" fontAlgn="base"/>
            <a:r>
              <a:rPr lang="en-US" altLang="zh-CN" b="1" dirty="0"/>
              <a:t>	</a:t>
            </a:r>
            <a:r>
              <a:rPr lang="zh-CN" altLang="en-US" b="1" dirty="0"/>
              <a:t>无后效性</a:t>
            </a:r>
            <a:r>
              <a:rPr lang="en-US" altLang="zh-CN" dirty="0"/>
              <a:t>——</a:t>
            </a:r>
            <a:r>
              <a:rPr lang="zh-CN" altLang="en-US" dirty="0"/>
              <a:t>到达同一状态后，未来与历史路径无关</a:t>
            </a:r>
          </a:p>
          <a:p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4FDDB37-00BC-5A28-8D24-3E2052499A56}"/>
              </a:ext>
            </a:extLst>
          </p:cNvPr>
          <p:cNvSpPr txBox="1"/>
          <p:nvPr/>
        </p:nvSpPr>
        <p:spPr>
          <a:xfrm>
            <a:off x="935182" y="4987636"/>
            <a:ext cx="6508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例题：</a:t>
            </a:r>
            <a:r>
              <a:rPr lang="en-US" altLang="zh-CN" dirty="0"/>
              <a:t>        </a:t>
            </a:r>
            <a:r>
              <a:rPr lang="zh-CN" altLang="en-US" dirty="0"/>
              <a:t>洛谷</a:t>
            </a:r>
            <a:r>
              <a:rPr lang="en-US" altLang="zh-CN" b="1" dirty="0">
                <a:hlinkClick r:id="rId3"/>
              </a:rPr>
              <a:t>U224502</a:t>
            </a:r>
            <a:r>
              <a:rPr lang="zh-CN" altLang="en-US" b="1" dirty="0"/>
              <a:t> 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1968373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A9C68-596B-5556-871A-CFCB05691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2C75DCB-54F0-AA43-BEE0-5F767C0DB6A3}"/>
              </a:ext>
            </a:extLst>
          </p:cNvPr>
          <p:cNvSpPr/>
          <p:nvPr/>
        </p:nvSpPr>
        <p:spPr>
          <a:xfrm>
            <a:off x="0" y="-124460"/>
            <a:ext cx="12426950" cy="9664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45B9F2A-2D87-D940-709A-A257B5F090D7}"/>
              </a:ext>
            </a:extLst>
          </p:cNvPr>
          <p:cNvSpPr txBox="1"/>
          <p:nvPr/>
        </p:nvSpPr>
        <p:spPr>
          <a:xfrm>
            <a:off x="81280" y="58420"/>
            <a:ext cx="7511415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3.1 floyd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99FCA605-5D99-528B-31C3-5838CBD7BC8A}"/>
              </a:ext>
            </a:extLst>
          </p:cNvPr>
          <p:cNvSpPr txBox="1"/>
          <p:nvPr/>
        </p:nvSpPr>
        <p:spPr>
          <a:xfrm>
            <a:off x="705745" y="888176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U224502</a:t>
            </a:r>
          </a:p>
          <a:p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E43E4F53-AD1E-DBF8-8CC6-567A90143E76}"/>
              </a:ext>
            </a:extLst>
          </p:cNvPr>
          <p:cNvSpPr txBox="1"/>
          <p:nvPr/>
        </p:nvSpPr>
        <p:spPr>
          <a:xfrm>
            <a:off x="1266155" y="1332269"/>
            <a:ext cx="62889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题意 ：从 </a:t>
            </a:r>
            <a:r>
              <a:rPr lang="en-US" altLang="zh-CN" i="1" dirty="0"/>
              <a:t>N</a:t>
            </a:r>
            <a:r>
              <a:rPr lang="zh-CN" altLang="en-US" dirty="0"/>
              <a:t> 家店铺中选若干家盗窃，</a:t>
            </a:r>
            <a:r>
              <a:rPr lang="zh-CN" altLang="en-US" b="1" dirty="0"/>
              <a:t>不能选相邻的两家</a:t>
            </a:r>
            <a:endParaRPr lang="en-US" altLang="zh-CN" b="1" dirty="0"/>
          </a:p>
          <a:p>
            <a:endParaRPr lang="en-US" altLang="zh-CN" b="1" dirty="0"/>
          </a:p>
          <a:p>
            <a:r>
              <a:rPr lang="zh-CN" altLang="en-US" dirty="0"/>
              <a:t>目标 ：最大化盗窃总金额。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b="1" dirty="0"/>
              <a:t>输入</a:t>
            </a:r>
            <a:r>
              <a:rPr lang="zh-CN" altLang="en-US" dirty="0"/>
              <a:t>：</a:t>
            </a:r>
            <a:r>
              <a:rPr lang="en-US" altLang="zh-CN" i="1" dirty="0"/>
              <a:t>T</a:t>
            </a:r>
            <a:r>
              <a:rPr lang="zh-CN" altLang="en-US" dirty="0"/>
              <a:t> 组数据，每组给出 </a:t>
            </a:r>
            <a:r>
              <a:rPr lang="en-US" altLang="zh-CN" i="1" dirty="0"/>
              <a:t>N</a:t>
            </a:r>
            <a:r>
              <a:rPr lang="zh-CN" altLang="en-US" dirty="0"/>
              <a:t> 和 </a:t>
            </a:r>
            <a:r>
              <a:rPr lang="en-US" altLang="zh-CN" i="1" dirty="0"/>
              <a:t>N</a:t>
            </a:r>
            <a:r>
              <a:rPr lang="zh-CN" altLang="en-US" dirty="0"/>
              <a:t> 个正整数（店铺现金）。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b="1" dirty="0"/>
              <a:t>约束</a:t>
            </a:r>
            <a:r>
              <a:rPr lang="zh-CN" altLang="en-US" dirty="0"/>
              <a:t>：</a:t>
            </a:r>
            <a:r>
              <a:rPr lang="en-US" altLang="zh-CN" dirty="0"/>
              <a:t>1≤</a:t>
            </a:r>
            <a:r>
              <a:rPr lang="en-US" altLang="zh-CN" i="1" dirty="0"/>
              <a:t>T</a:t>
            </a:r>
            <a:r>
              <a:rPr lang="zh-CN" altLang="en-US" dirty="0"/>
              <a:t>≤</a:t>
            </a:r>
            <a:r>
              <a:rPr lang="en-US" altLang="zh-CN" dirty="0"/>
              <a:t>50</a:t>
            </a:r>
            <a:r>
              <a:rPr lang="zh-CN" altLang="en-US" dirty="0"/>
              <a:t> ，</a:t>
            </a:r>
            <a:r>
              <a:rPr lang="en-US" altLang="zh-CN" dirty="0"/>
              <a:t>1≤</a:t>
            </a:r>
            <a:r>
              <a:rPr lang="en-US" altLang="zh-CN" i="1" dirty="0"/>
              <a:t>N</a:t>
            </a:r>
            <a:r>
              <a:rPr lang="zh-CN" altLang="en-US" dirty="0"/>
              <a:t>≤</a:t>
            </a:r>
            <a:r>
              <a:rPr lang="en-US" altLang="zh-CN" dirty="0"/>
              <a:t>105</a:t>
            </a:r>
            <a:r>
              <a:rPr lang="zh-CN" altLang="en-US" dirty="0"/>
              <a:t> ，现金 ≤</a:t>
            </a:r>
            <a:r>
              <a:rPr lang="en-US" altLang="zh-CN" dirty="0"/>
              <a:t>1000</a:t>
            </a:r>
            <a:r>
              <a:rPr lang="zh-CN" altLang="en-US" dirty="0"/>
              <a:t> 。</a:t>
            </a:r>
            <a:endParaRPr lang="en-US" altLang="zh-CN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67E3A2A2-3CA0-E81C-F7C9-6204C4645043}"/>
              </a:ext>
            </a:extLst>
          </p:cNvPr>
          <p:cNvSpPr txBox="1"/>
          <p:nvPr/>
        </p:nvSpPr>
        <p:spPr>
          <a:xfrm>
            <a:off x="705745" y="3525743"/>
            <a:ext cx="5711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我们假定状态</a:t>
            </a:r>
            <a:r>
              <a:rPr lang="en-US" altLang="zh-CN" dirty="0" err="1"/>
              <a:t>dp</a:t>
            </a:r>
            <a:r>
              <a:rPr lang="en-US" altLang="zh-CN" dirty="0"/>
              <a:t>[x] </a:t>
            </a:r>
            <a:r>
              <a:rPr lang="zh-CN" altLang="en-US" dirty="0"/>
              <a:t>的含义为第</a:t>
            </a:r>
            <a:r>
              <a:rPr lang="en-US" altLang="zh-CN" dirty="0"/>
              <a:t>x</a:t>
            </a:r>
            <a:r>
              <a:rPr lang="zh-CN" altLang="en-US" dirty="0"/>
              <a:t>家之前的最大盗窃金额</a:t>
            </a:r>
            <a:endParaRPr lang="en-US" altLang="zh-CN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BEE7659E-71EB-EA83-A587-1138BF38F1B8}"/>
              </a:ext>
            </a:extLst>
          </p:cNvPr>
          <p:cNvSpPr txBox="1"/>
          <p:nvPr/>
        </p:nvSpPr>
        <p:spPr>
          <a:xfrm>
            <a:off x="705745" y="4057224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按照从第一家一直到第</a:t>
            </a:r>
            <a:r>
              <a:rPr lang="en-US" altLang="zh-CN" dirty="0"/>
              <a:t>n</a:t>
            </a:r>
            <a:r>
              <a:rPr lang="zh-CN" altLang="en-US" dirty="0"/>
              <a:t>家的顺序推进（</a:t>
            </a:r>
            <a:r>
              <a:rPr lang="en-US" altLang="zh-CN" dirty="0"/>
              <a:t>1-n</a:t>
            </a:r>
            <a:r>
              <a:rPr lang="zh-CN" altLang="en-US" dirty="0"/>
              <a:t>）</a:t>
            </a:r>
            <a:endParaRPr lang="en-US" altLang="zh-CN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0EDE3F8C-300A-D035-5A1E-D55D1CDECBAF}"/>
              </a:ext>
            </a:extLst>
          </p:cNvPr>
          <p:cNvSpPr txBox="1"/>
          <p:nvPr/>
        </p:nvSpPr>
        <p:spPr>
          <a:xfrm>
            <a:off x="705745" y="4588705"/>
            <a:ext cx="10572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我们观察题意可以知道不能选相邻的两家，如果</a:t>
            </a:r>
            <a:r>
              <a:rPr lang="en-US" altLang="zh-CN" dirty="0" err="1"/>
              <a:t>dp</a:t>
            </a:r>
            <a:r>
              <a:rPr lang="zh-CN" altLang="en-US" dirty="0"/>
              <a:t>状态到达</a:t>
            </a:r>
            <a:r>
              <a:rPr lang="en-US" altLang="zh-CN" dirty="0" err="1"/>
              <a:t>dp</a:t>
            </a:r>
            <a:r>
              <a:rPr lang="en-US" altLang="zh-CN" dirty="0"/>
              <a:t>[n]</a:t>
            </a:r>
            <a:r>
              <a:rPr lang="zh-CN" altLang="en-US" dirty="0"/>
              <a:t>时 </a:t>
            </a:r>
            <a:r>
              <a:rPr lang="en-US" altLang="zh-CN" dirty="0"/>
              <a:t>: </a:t>
            </a:r>
            <a:r>
              <a:rPr lang="zh-CN" altLang="en-US" dirty="0"/>
              <a:t>选择</a:t>
            </a:r>
            <a:r>
              <a:rPr lang="en-US" altLang="zh-CN" dirty="0"/>
              <a:t>v[n]</a:t>
            </a:r>
            <a:r>
              <a:rPr lang="zh-CN" altLang="en-US" dirty="0"/>
              <a:t>的话就只能将</a:t>
            </a:r>
            <a:r>
              <a:rPr lang="en-US" altLang="zh-CN" dirty="0" err="1"/>
              <a:t>dp</a:t>
            </a:r>
            <a:r>
              <a:rPr lang="en-US" altLang="zh-CN" dirty="0"/>
              <a:t>[n]</a:t>
            </a:r>
            <a:r>
              <a:rPr lang="zh-CN" altLang="en-US" dirty="0"/>
              <a:t>转移为</a:t>
            </a:r>
            <a:endParaRPr lang="en-US" altLang="zh-CN" dirty="0"/>
          </a:p>
          <a:p>
            <a:r>
              <a:rPr lang="en-US" altLang="zh-CN" dirty="0" err="1"/>
              <a:t>dp</a:t>
            </a:r>
            <a:r>
              <a:rPr lang="en-US" altLang="zh-CN" dirty="0"/>
              <a:t>[n-2] + a[</a:t>
            </a:r>
            <a:r>
              <a:rPr lang="en-US" altLang="zh-CN" dirty="0" err="1"/>
              <a:t>i</a:t>
            </a:r>
            <a:r>
              <a:rPr lang="en-US" altLang="zh-CN" dirty="0"/>
              <a:t>] , </a:t>
            </a:r>
            <a:r>
              <a:rPr lang="zh-CN" altLang="en-US" dirty="0"/>
              <a:t>或者 </a:t>
            </a:r>
            <a:r>
              <a:rPr lang="en-US" altLang="zh-CN" dirty="0" err="1"/>
              <a:t>dp</a:t>
            </a:r>
            <a:r>
              <a:rPr lang="en-US" altLang="zh-CN" dirty="0"/>
              <a:t>[n-1]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75C5C41F-8988-BBC0-7FCC-DAF152CB8C2A}"/>
                  </a:ext>
                </a:extLst>
              </p:cNvPr>
              <p:cNvSpPr txBox="1"/>
              <p:nvPr/>
            </p:nvSpPr>
            <p:spPr>
              <a:xfrm>
                <a:off x="971880" y="5384912"/>
                <a:ext cx="9070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那么我们可以得到状态转移方程</a:t>
                </a:r>
                <a:r>
                  <a:rPr lang="en-US" altLang="zh-CN" dirty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𝑑𝑝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box>
                      <m:box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≔</m:t>
                        </m:r>
                      </m:e>
                    </m:box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𝑑𝑝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, 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𝑑𝑝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pl-PL" altLang="zh-CN" dirty="0"/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75C5C41F-8988-BBC0-7FCC-DAF152CB8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880" y="5384912"/>
                <a:ext cx="9070357" cy="369332"/>
              </a:xfrm>
              <a:prstGeom prst="rect">
                <a:avLst/>
              </a:prstGeom>
              <a:blipFill>
                <a:blip r:embed="rId2"/>
                <a:stretch>
                  <a:fillRect l="-538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文本框 51">
            <a:extLst>
              <a:ext uri="{FF2B5EF4-FFF2-40B4-BE49-F238E27FC236}">
                <a16:creationId xmlns:a16="http://schemas.microsoft.com/office/drawing/2014/main" id="{067ADA60-8885-56BF-9730-1A179D0ED302}"/>
              </a:ext>
            </a:extLst>
          </p:cNvPr>
          <p:cNvSpPr txBox="1"/>
          <p:nvPr/>
        </p:nvSpPr>
        <p:spPr>
          <a:xfrm>
            <a:off x="6684943" y="3646329"/>
            <a:ext cx="48974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zh-CN" altLang="en-US" b="1" dirty="0"/>
              <a:t>不偷第 </a:t>
            </a:r>
            <a:r>
              <a:rPr lang="en-US" altLang="zh-CN" b="1" dirty="0" err="1"/>
              <a:t>i</a:t>
            </a:r>
            <a:r>
              <a:rPr lang="en-US" altLang="zh-CN" b="1" dirty="0"/>
              <a:t> </a:t>
            </a:r>
            <a:r>
              <a:rPr lang="zh-CN" altLang="en-US" b="1" dirty="0"/>
              <a:t>家：金额保持为 </a:t>
            </a:r>
            <a:r>
              <a:rPr lang="en-US" altLang="zh-CN" b="1" dirty="0"/>
              <a:t>dpi−1​ </a:t>
            </a:r>
          </a:p>
          <a:p>
            <a:pPr fontAlgn="base"/>
            <a:r>
              <a:rPr lang="zh-CN" altLang="en-US" b="1" dirty="0"/>
              <a:t>偷第 </a:t>
            </a:r>
            <a:r>
              <a:rPr lang="en-US" altLang="zh-CN" b="1" dirty="0" err="1"/>
              <a:t>i</a:t>
            </a:r>
            <a:r>
              <a:rPr lang="en-US" altLang="zh-CN" b="1" dirty="0"/>
              <a:t> </a:t>
            </a:r>
            <a:r>
              <a:rPr lang="zh-CN" altLang="en-US" b="1" dirty="0"/>
              <a:t>家：不能偷第 </a:t>
            </a:r>
            <a:r>
              <a:rPr lang="en-US" altLang="zh-CN" b="1" dirty="0"/>
              <a:t>i−1 </a:t>
            </a:r>
            <a:r>
              <a:rPr lang="zh-CN" altLang="en-US" b="1" dirty="0"/>
              <a:t>家，金额为 </a:t>
            </a:r>
            <a:r>
              <a:rPr lang="en-US" altLang="zh-CN" b="1" dirty="0"/>
              <a:t>dpi−2​+ai​ </a:t>
            </a:r>
          </a:p>
          <a:p>
            <a:pPr fontAlgn="base"/>
            <a:r>
              <a:rPr lang="zh-CN" altLang="en-US" b="1" dirty="0"/>
              <a:t>两者取最大值即为最优决策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465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50" grpId="0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7BB4C-DE4E-1CC2-D751-1DFBD3C4C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C7947A12-C28B-34CD-33B1-FF859CAE5442}"/>
              </a:ext>
            </a:extLst>
          </p:cNvPr>
          <p:cNvSpPr/>
          <p:nvPr/>
        </p:nvSpPr>
        <p:spPr>
          <a:xfrm>
            <a:off x="0" y="-124460"/>
            <a:ext cx="12426950" cy="9664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E3EDBBC-0E21-C462-EF46-EF1E3570C7EF}"/>
              </a:ext>
            </a:extLst>
          </p:cNvPr>
          <p:cNvSpPr txBox="1"/>
          <p:nvPr/>
        </p:nvSpPr>
        <p:spPr>
          <a:xfrm>
            <a:off x="81280" y="58420"/>
            <a:ext cx="7511415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3.1 floyd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3177F58-8DC9-B4FA-B3C3-E2AA9287CE45}"/>
              </a:ext>
            </a:extLst>
          </p:cNvPr>
          <p:cNvSpPr txBox="1"/>
          <p:nvPr/>
        </p:nvSpPr>
        <p:spPr>
          <a:xfrm>
            <a:off x="1239656" y="1485133"/>
            <a:ext cx="6673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在了解了动态规划相关的知识后，</a:t>
            </a:r>
            <a:r>
              <a:rPr lang="en-US" altLang="zh-CN" dirty="0" err="1"/>
              <a:t>floyd</a:t>
            </a:r>
            <a:r>
              <a:rPr lang="zh-CN" altLang="en-US" dirty="0"/>
              <a:t>的实现思路就比较易懂了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43ABD6F-8394-713B-07C8-EE9E25EE6861}"/>
              </a:ext>
            </a:extLst>
          </p:cNvPr>
          <p:cNvSpPr txBox="1"/>
          <p:nvPr/>
        </p:nvSpPr>
        <p:spPr>
          <a:xfrm>
            <a:off x="1239656" y="2497588"/>
            <a:ext cx="687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我们先将一个图存到邻接矩阵中，</a:t>
            </a:r>
            <a:r>
              <a:rPr lang="en-US" altLang="zh-CN" b="1" dirty="0" err="1"/>
              <a:t>dp</a:t>
            </a:r>
            <a:r>
              <a:rPr lang="en-US" altLang="zh-CN" b="1" dirty="0"/>
              <a:t>[</a:t>
            </a:r>
            <a:r>
              <a:rPr lang="en-US" altLang="zh-CN" b="1" dirty="0" err="1"/>
              <a:t>i</a:t>
            </a:r>
            <a:r>
              <a:rPr lang="en-US" altLang="zh-CN" b="1" dirty="0"/>
              <a:t>][j]</a:t>
            </a:r>
            <a:r>
              <a:rPr lang="zh-CN" altLang="en-US" b="1" dirty="0"/>
              <a:t>则代表从</a:t>
            </a:r>
            <a:r>
              <a:rPr lang="en-US" altLang="zh-CN" b="1" dirty="0"/>
              <a:t>u</a:t>
            </a:r>
            <a:r>
              <a:rPr lang="zh-CN" altLang="en-US" b="1" dirty="0"/>
              <a:t>点到</a:t>
            </a:r>
            <a:r>
              <a:rPr lang="en-US" altLang="zh-CN" b="1" dirty="0"/>
              <a:t>v</a:t>
            </a:r>
            <a:r>
              <a:rPr lang="zh-CN" altLang="en-US" b="1" dirty="0"/>
              <a:t>点的权值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C89B502-BB11-52CF-4E4E-51F558822043}"/>
                  </a:ext>
                </a:extLst>
              </p:cNvPr>
              <p:cNvSpPr txBox="1"/>
              <p:nvPr/>
            </p:nvSpPr>
            <p:spPr>
              <a:xfrm>
                <a:off x="1239656" y="3185481"/>
                <a:ext cx="71929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/>
                  <a:t>我们定义状态：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CN" i="1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][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CN" i="1" dirty="0"/>
                  <a:t>  </a:t>
                </a:r>
                <a:r>
                  <a:rPr lang="zh-CN" altLang="en-US" dirty="0"/>
                  <a:t>在当前阶段下，已知从 </a:t>
                </a:r>
                <a:r>
                  <a:rPr lang="en-US" altLang="zh-CN" dirty="0" err="1"/>
                  <a:t>i</a:t>
                </a:r>
                <a:r>
                  <a:rPr lang="en-US" altLang="zh-CN" dirty="0"/>
                  <a:t> </a:t>
                </a:r>
                <a:r>
                  <a:rPr lang="zh-CN" altLang="en-US" dirty="0"/>
                  <a:t>到 </a:t>
                </a:r>
                <a:r>
                  <a:rPr lang="en-US" altLang="zh-CN" dirty="0"/>
                  <a:t>j </a:t>
                </a:r>
                <a:r>
                  <a:rPr lang="zh-CN" altLang="en-US" dirty="0"/>
                  <a:t>的最短路径长度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C89B502-BB11-52CF-4E4E-51F558822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656" y="3185481"/>
                <a:ext cx="7192995" cy="369332"/>
              </a:xfrm>
              <a:prstGeom prst="rect">
                <a:avLst/>
              </a:prstGeom>
              <a:blipFill>
                <a:blip r:embed="rId2"/>
                <a:stretch>
                  <a:fillRect l="-678" t="-10000" r="-85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06424B1A-83D8-5085-51CA-088153354ACA}"/>
              </a:ext>
            </a:extLst>
          </p:cNvPr>
          <p:cNvSpPr txBox="1"/>
          <p:nvPr/>
        </p:nvSpPr>
        <p:spPr>
          <a:xfrm>
            <a:off x="1239656" y="3785646"/>
            <a:ext cx="284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定义阶段：</a:t>
            </a:r>
            <a:r>
              <a:rPr lang="en-US" altLang="zh-CN" b="1" dirty="0"/>
              <a:t>k</a:t>
            </a:r>
            <a:r>
              <a:rPr lang="zh-CN" altLang="en-US" dirty="0"/>
              <a:t>从</a:t>
            </a:r>
            <a:r>
              <a:rPr lang="en-US" altLang="zh-CN" dirty="0"/>
              <a:t>1</a:t>
            </a:r>
            <a:r>
              <a:rPr lang="zh-CN" altLang="en-US" dirty="0"/>
              <a:t>到</a:t>
            </a:r>
            <a:r>
              <a:rPr lang="en-US" altLang="zh-CN" dirty="0"/>
              <a:t>n (1~n) 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67582F4-8899-6CD1-CC44-9787C2CC39CC}"/>
                  </a:ext>
                </a:extLst>
              </p:cNvPr>
              <p:cNvSpPr txBox="1"/>
              <p:nvPr/>
            </p:nvSpPr>
            <p:spPr>
              <a:xfrm>
                <a:off x="1239656" y="4489714"/>
                <a:ext cx="751802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/>
                  <a:t>状态转移：对于</a:t>
                </a:r>
                <a:r>
                  <a:rPr lang="en-US" altLang="zh-CN" dirty="0" err="1"/>
                  <a:t>i</a:t>
                </a:r>
                <a:r>
                  <a:rPr lang="en-US" altLang="zh-CN" dirty="0"/>
                  <a:t> -&gt; j , </a:t>
                </a:r>
                <a:r>
                  <a:rPr lang="zh-CN" altLang="en-US" dirty="0"/>
                  <a:t>是否经过了</a:t>
                </a:r>
                <a:r>
                  <a:rPr lang="en-US" altLang="zh-CN" dirty="0"/>
                  <a:t>k </a:t>
                </a:r>
                <a:r>
                  <a:rPr lang="zh-CN" altLang="en-US" dirty="0"/>
                  <a:t>：</a:t>
                </a:r>
                <a:endParaRPr lang="en-US" altLang="zh-CN" dirty="0"/>
              </a:p>
              <a:p>
                <a:r>
                  <a:rPr lang="en-US" altLang="zh-CN" dirty="0"/>
                  <a:t>	</a:t>
                </a:r>
                <a:r>
                  <a:rPr lang="zh-CN" altLang="en-US" dirty="0"/>
                  <a:t>如果经过了</a:t>
                </a:r>
                <a:r>
                  <a:rPr lang="en-US" altLang="zh-CN" dirty="0"/>
                  <a:t>k , </a:t>
                </a:r>
                <a:r>
                  <a:rPr lang="zh-CN" altLang="en-US" dirty="0"/>
                  <a:t>那么 状态转移 ：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CN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][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altLang="zh-CN" i="1" dirty="0" err="1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CN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][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 + </m:t>
                    </m:r>
                    <m:r>
                      <a:rPr lang="en-US" altLang="zh-CN" i="1" dirty="0" err="1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][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zh-CN" altLang="en-US" dirty="0"/>
              </a:p>
              <a:p>
                <a:r>
                  <a:rPr lang="en-US" altLang="zh-CN" dirty="0"/>
                  <a:t>	</a:t>
                </a:r>
                <a:r>
                  <a:rPr lang="zh-CN" altLang="en-US" dirty="0"/>
                  <a:t>如果不经过</a:t>
                </a:r>
                <a:r>
                  <a:rPr lang="en-US" altLang="zh-CN" dirty="0"/>
                  <a:t>k , </a:t>
                </a:r>
                <a:r>
                  <a:rPr lang="zh-CN" altLang="en-US" dirty="0"/>
                  <a:t>那么转移到 </a:t>
                </a:r>
                <a:r>
                  <a:rPr lang="en-US" altLang="zh-CN" dirty="0"/>
                  <a:t>: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CN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][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altLang="zh-CN" i="1" dirty="0" err="1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CN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][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67582F4-8899-6CD1-CC44-9787C2CC3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656" y="4489714"/>
                <a:ext cx="7518020" cy="923330"/>
              </a:xfrm>
              <a:prstGeom prst="rect">
                <a:avLst/>
              </a:prstGeom>
              <a:blipFill>
                <a:blip r:embed="rId3"/>
                <a:stretch>
                  <a:fillRect l="-648" t="-3974" r="-324" b="-99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7AA5C16C-02E3-81BA-39B5-9D43EA9E056F}"/>
              </a:ext>
            </a:extLst>
          </p:cNvPr>
          <p:cNvSpPr txBox="1"/>
          <p:nvPr/>
        </p:nvSpPr>
        <p:spPr>
          <a:xfrm>
            <a:off x="1239656" y="1978186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模板题：</a:t>
            </a:r>
            <a:r>
              <a:rPr lang="zh-CN" altLang="en-US" dirty="0">
                <a:hlinkClick r:id="rId4"/>
              </a:rPr>
              <a:t>洛谷</a:t>
            </a:r>
            <a:r>
              <a:rPr lang="en-US" altLang="zh-CN" dirty="0">
                <a:hlinkClick r:id="rId4"/>
              </a:rPr>
              <a:t>B3647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8982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42713-2529-7860-CC83-5BB334185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259DADA6-3EFA-10EC-DAB2-384922C82309}"/>
              </a:ext>
            </a:extLst>
          </p:cNvPr>
          <p:cNvSpPr/>
          <p:nvPr/>
        </p:nvSpPr>
        <p:spPr>
          <a:xfrm>
            <a:off x="0" y="-124460"/>
            <a:ext cx="12426950" cy="9664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513B8D1-6A81-43BE-1BA3-355E9EC1874E}"/>
              </a:ext>
            </a:extLst>
          </p:cNvPr>
          <p:cNvSpPr txBox="1"/>
          <p:nvPr/>
        </p:nvSpPr>
        <p:spPr>
          <a:xfrm>
            <a:off x="81280" y="58420"/>
            <a:ext cx="7511415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3.1 floyd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07462F2-F612-B191-19FB-7DCADA61F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68" y="705485"/>
            <a:ext cx="3941611" cy="619396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55DBBBC-9DC0-7A76-6079-678D590F34BE}"/>
              </a:ext>
            </a:extLst>
          </p:cNvPr>
          <p:cNvSpPr txBox="1"/>
          <p:nvPr/>
        </p:nvSpPr>
        <p:spPr>
          <a:xfrm>
            <a:off x="5811656" y="1736747"/>
            <a:ext cx="480131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注意 ： </a:t>
            </a:r>
            <a:endParaRPr lang="en-US" altLang="zh-CN" b="1" dirty="0"/>
          </a:p>
          <a:p>
            <a:r>
              <a:rPr lang="en-US" altLang="zh-CN" b="1" dirty="0"/>
              <a:t>	</a:t>
            </a:r>
            <a:r>
              <a:rPr lang="zh-CN" altLang="en-US" dirty="0"/>
              <a:t>对</a:t>
            </a:r>
            <a:r>
              <a:rPr lang="en-US" altLang="zh-CN" dirty="0" err="1"/>
              <a:t>dp</a:t>
            </a:r>
            <a:r>
              <a:rPr lang="zh-CN" altLang="en-US" dirty="0"/>
              <a:t>数组的初始化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b="1" dirty="0"/>
              <a:t>	</a:t>
            </a:r>
            <a:r>
              <a:rPr lang="zh-CN" altLang="en-US" b="1" dirty="0"/>
              <a:t>题干中对无向图（双向存储）的描述</a:t>
            </a:r>
            <a:endParaRPr lang="en-US" altLang="zh-CN" b="1" dirty="0"/>
          </a:p>
          <a:p>
            <a:endParaRPr lang="en-US" altLang="zh-CN" b="1" dirty="0"/>
          </a:p>
          <a:p>
            <a:r>
              <a:rPr lang="en-US" altLang="zh-CN" b="1" dirty="0"/>
              <a:t>	</a:t>
            </a:r>
            <a:r>
              <a:rPr lang="zh-CN" altLang="en-US" dirty="0"/>
              <a:t>状态转移公式的正确性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b="1" dirty="0"/>
              <a:t>	</a:t>
            </a:r>
            <a:r>
              <a:rPr lang="zh-CN" altLang="en-US" dirty="0"/>
              <a:t>边界处理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52740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-124460"/>
            <a:ext cx="12426950" cy="9664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1280" y="58420"/>
            <a:ext cx="7511415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3.2Bellman-Ford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-124460"/>
            <a:ext cx="12426950" cy="9664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1280" y="58420"/>
            <a:ext cx="7511415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3.2Bellman-Ford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-124460"/>
            <a:ext cx="12426950" cy="9664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1280" y="58420"/>
            <a:ext cx="7511415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>
                <a:solidFill>
                  <a:schemeClr val="bg1"/>
                </a:solidFill>
              </a:rPr>
              <a:t>3.2Bellman-Ford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9.85,&quot;left&quot;:207.15,&quot;top&quot;:102.95,&quot;width&quot;:557.25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9.85,&quot;left&quot;:207.15,&quot;top&quot;:102.95,&quot;width&quot;:557.25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9.85,&quot;left&quot;:207.15,&quot;top&quot;:102.95,&quot;width&quot;:557.25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9.85,&quot;left&quot;:207.15,&quot;top&quot;:102.95,&quot;width&quot;:557.25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9.85,&quot;left&quot;:207.15,&quot;top&quot;:102.95,&quot;width&quot;:557.25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9.85,&quot;left&quot;:207.15,&quot;top&quot;:102.95,&quot;width&quot;:557.25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9.85,&quot;left&quot;:207.15,&quot;top&quot;:102.95,&quot;width&quot;:557.2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9.85,&quot;left&quot;:207.15,&quot;top&quot;:102.95,&quot;width&quot;:557.2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636</Words>
  <Application>Microsoft Office PowerPoint</Application>
  <PresentationFormat>宽屏</PresentationFormat>
  <Paragraphs>67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3" baseType="lpstr">
      <vt:lpstr>Arial</vt:lpstr>
      <vt:lpstr>Cambria Math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极语 纪光</cp:lastModifiedBy>
  <cp:revision>4</cp:revision>
  <dcterms:created xsi:type="dcterms:W3CDTF">2026-05-19T09:10:00Z</dcterms:created>
  <dcterms:modified xsi:type="dcterms:W3CDTF">2026-05-19T12:33:54Z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2052-12.9.0.26427</vt:lpwstr>
  </property>
  <property fmtid="{D5CDD505-2E9C-101B-9397-08002B2CF9AE}" pid="3" name="ICV">
    <vt:lpwstr>7B22EB3D2265B5EDE9B10B6AA57E93D0_41</vt:lpwstr>
  </property>
</Properties>
</file>